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360" r:id="rId3"/>
    <p:sldId id="362" r:id="rId4"/>
    <p:sldId id="363" r:id="rId5"/>
    <p:sldId id="364" r:id="rId6"/>
    <p:sldId id="365" r:id="rId7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69696"/>
    <a:srgbClr val="588CC0"/>
    <a:srgbClr val="009AD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32" autoAdjust="0"/>
    <p:restoredTop sz="93714" autoAdjust="0"/>
  </p:normalViewPr>
  <p:slideViewPr>
    <p:cSldViewPr snapToGrid="0">
      <p:cViewPr>
        <p:scale>
          <a:sx n="86" d="100"/>
          <a:sy n="86" d="100"/>
        </p:scale>
        <p:origin x="-258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>
            <a:lvl1pPr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>
            <a:lvl1pPr algn="r"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b" anchorCtr="0" compatLnSpc="1">
            <a:prstTxWarp prst="textNoShape">
              <a:avLst/>
            </a:prstTxWarp>
          </a:bodyPr>
          <a:lstStyle>
            <a:lvl1pPr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b" anchorCtr="0" compatLnSpc="1">
            <a:prstTxWarp prst="textNoShape">
              <a:avLst/>
            </a:prstTxWarp>
          </a:bodyPr>
          <a:lstStyle>
            <a:lvl1pPr algn="r" defTabSz="956637">
              <a:defRPr sz="1300"/>
            </a:lvl1pPr>
          </a:lstStyle>
          <a:p>
            <a:pPr>
              <a:defRPr/>
            </a:pPr>
            <a:fld id="{B09B672D-092C-4ED9-9F79-FE4BA9509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>
            <a:lvl1pPr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>
            <a:lvl1pPr algn="r"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b" anchorCtr="0" compatLnSpc="1">
            <a:prstTxWarp prst="textNoShape">
              <a:avLst/>
            </a:prstTxWarp>
          </a:bodyPr>
          <a:lstStyle>
            <a:lvl1pPr defTabSz="95663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18" tIns="47859" rIns="95718" bIns="47859" numCol="1" anchor="b" anchorCtr="0" compatLnSpc="1">
            <a:prstTxWarp prst="textNoShape">
              <a:avLst/>
            </a:prstTxWarp>
          </a:bodyPr>
          <a:lstStyle>
            <a:lvl1pPr algn="r" defTabSz="956637">
              <a:defRPr sz="1300"/>
            </a:lvl1pPr>
          </a:lstStyle>
          <a:p>
            <a:pPr>
              <a:defRPr/>
            </a:pPr>
            <a:fld id="{22E35709-1520-47B1-B2A7-B2AC0BC75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C2CA-F89F-4841-8923-5C7C2E948411}" type="slidenum">
              <a:rPr lang="en-GB"/>
              <a:pPr/>
              <a:t>1</a:t>
            </a:fld>
            <a:endParaRPr lang="en-GB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8" tIns="47859" rIns="95718" bIns="47859" anchor="b"/>
          <a:lstStyle/>
          <a:p>
            <a:pPr algn="r" defTabSz="966788"/>
            <a:fld id="{23989040-A674-452F-9329-11F47E8FB08B}" type="slidenum">
              <a:rPr lang="en-GB" sz="1300"/>
              <a:pPr algn="r" defTabSz="966788"/>
              <a:t>2</a:t>
            </a:fld>
            <a:endParaRPr lang="en-GB" sz="13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6038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0" tIns="45240" rIns="90480" bIns="45240" anchor="b"/>
          <a:lstStyle/>
          <a:p>
            <a:pPr algn="r"/>
            <a:fld id="{D69D0F63-FD9F-47F4-959A-06E337515C5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2813"/>
            <a:ext cx="5445125" cy="4473575"/>
          </a:xfrm>
          <a:noFill/>
        </p:spPr>
        <p:txBody>
          <a:bodyPr lIns="90472" tIns="45236" rIns="90472" bIns="45236"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8" tIns="47859" rIns="95718" bIns="47859" anchor="b"/>
          <a:lstStyle/>
          <a:p>
            <a:pPr algn="r" defTabSz="966788"/>
            <a:fld id="{23989040-A674-452F-9329-11F47E8FB08B}" type="slidenum">
              <a:rPr lang="en-GB" sz="1300"/>
              <a:pPr algn="r" defTabSz="966788"/>
              <a:t>3</a:t>
            </a:fld>
            <a:endParaRPr lang="en-GB" sz="13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6038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0" tIns="45240" rIns="90480" bIns="45240" anchor="b"/>
          <a:lstStyle/>
          <a:p>
            <a:pPr algn="r"/>
            <a:fld id="{D69D0F63-FD9F-47F4-959A-06E337515C5F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2813"/>
            <a:ext cx="5445125" cy="4473575"/>
          </a:xfrm>
          <a:noFill/>
        </p:spPr>
        <p:txBody>
          <a:bodyPr lIns="90472" tIns="45236" rIns="90472" bIns="45236"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8" tIns="47859" rIns="95718" bIns="47859" anchor="b"/>
          <a:lstStyle/>
          <a:p>
            <a:pPr algn="r" defTabSz="966788"/>
            <a:fld id="{23989040-A674-452F-9329-11F47E8FB08B}" type="slidenum">
              <a:rPr lang="en-GB" sz="1300"/>
              <a:pPr algn="r" defTabSz="966788"/>
              <a:t>4</a:t>
            </a:fld>
            <a:endParaRPr lang="en-GB" sz="13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6038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0" tIns="45240" rIns="90480" bIns="45240" anchor="b"/>
          <a:lstStyle/>
          <a:p>
            <a:pPr algn="r"/>
            <a:fld id="{D69D0F63-FD9F-47F4-959A-06E337515C5F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2813"/>
            <a:ext cx="5445125" cy="4473575"/>
          </a:xfrm>
          <a:noFill/>
        </p:spPr>
        <p:txBody>
          <a:bodyPr lIns="90472" tIns="45236" rIns="90472" bIns="45236"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8" tIns="47859" rIns="95718" bIns="47859" anchor="b"/>
          <a:lstStyle/>
          <a:p>
            <a:pPr algn="r" defTabSz="966788"/>
            <a:fld id="{23989040-A674-452F-9329-11F47E8FB08B}" type="slidenum">
              <a:rPr lang="en-GB" sz="1300"/>
              <a:pPr algn="r" defTabSz="966788"/>
              <a:t>5</a:t>
            </a:fld>
            <a:endParaRPr lang="en-GB" sz="13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6038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0" tIns="45240" rIns="90480" bIns="45240" anchor="b"/>
          <a:lstStyle/>
          <a:p>
            <a:pPr algn="r"/>
            <a:fld id="{D69D0F63-FD9F-47F4-959A-06E337515C5F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2813"/>
            <a:ext cx="5445125" cy="4473575"/>
          </a:xfrm>
          <a:noFill/>
        </p:spPr>
        <p:txBody>
          <a:bodyPr lIns="90472" tIns="45236" rIns="90472" bIns="45236"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8" tIns="47859" rIns="95718" bIns="47859" anchor="b"/>
          <a:lstStyle/>
          <a:p>
            <a:pPr algn="r" defTabSz="966788"/>
            <a:fld id="{23989040-A674-452F-9329-11F47E8FB08B}" type="slidenum">
              <a:rPr lang="en-GB" sz="1300"/>
              <a:pPr algn="r" defTabSz="966788"/>
              <a:t>6</a:t>
            </a:fld>
            <a:endParaRPr lang="en-GB" sz="13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6038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0" tIns="45240" rIns="90480" bIns="45240" anchor="b"/>
          <a:lstStyle/>
          <a:p>
            <a:pPr algn="r"/>
            <a:fld id="{D69D0F63-FD9F-47F4-959A-06E337515C5F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8875" cy="372745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2813"/>
            <a:ext cx="5445125" cy="4473575"/>
          </a:xfrm>
          <a:noFill/>
        </p:spPr>
        <p:txBody>
          <a:bodyPr lIns="90472" tIns="45236" rIns="90472" bIns="45236"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_MG_2008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6"/>
          <p:cNvSpPr>
            <a:spLocks noChangeShapeType="1"/>
          </p:cNvSpPr>
          <p:nvPr userDrawn="1"/>
        </p:nvSpPr>
        <p:spPr bwMode="auto">
          <a:xfrm>
            <a:off x="628650" y="1647825"/>
            <a:ext cx="7916863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pic>
        <p:nvPicPr>
          <p:cNvPr id="6" name="Picture 24" descr="NPS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9938" y="6167438"/>
            <a:ext cx="1454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/>
          <p:cNvPicPr>
            <a:picLocks noChangeAspect="1" noChangeArrowheads="1"/>
          </p:cNvPicPr>
          <p:nvPr userDrawn="1"/>
        </p:nvPicPr>
        <p:blipFill>
          <a:blip r:embed="rId4" cstate="print"/>
          <a:srcRect b="50000"/>
          <a:stretch>
            <a:fillRect/>
          </a:stretch>
        </p:blipFill>
        <p:spPr bwMode="auto">
          <a:xfrm>
            <a:off x="0" y="4972050"/>
            <a:ext cx="3771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9125" y="1768475"/>
            <a:ext cx="7362825" cy="1470025"/>
          </a:xfrm>
        </p:spPr>
        <p:txBody>
          <a:bodyPr anchor="t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9125" y="552450"/>
            <a:ext cx="7324725" cy="952500"/>
          </a:xfrm>
        </p:spPr>
        <p:txBody>
          <a:bodyPr lIns="36000" tIns="36000" rIns="36000" bIns="36000" anchor="b"/>
          <a:lstStyle>
            <a:lvl1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F4CC-4A7F-46B2-9FA8-728D83F90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484188"/>
            <a:ext cx="1976437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125" y="484188"/>
            <a:ext cx="5776913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52BC4-439B-40B0-9517-837D9E46E4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4188"/>
            <a:ext cx="7905750" cy="1076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2238375"/>
            <a:ext cx="3876675" cy="379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38375"/>
            <a:ext cx="3876675" cy="379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CCA5-2675-4696-94A5-A43E8B604B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05974-9FBC-4137-A813-26D900FF6E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5F07-F366-422D-BC78-C559019C1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2238375"/>
            <a:ext cx="3876675" cy="379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38375"/>
            <a:ext cx="3876675" cy="379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942BE-859C-456A-A558-7FA1B3A85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95C07-B25C-4D48-BC7F-BCE6361E49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39C2-D4B1-4EF3-9548-4C8216E22A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3669-2277-4E67-8FF3-194E9D193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B8F9-FEC4-4E72-94B2-A5A8652F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7649-40C7-489D-94A0-21D3DBBC3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125" y="484188"/>
            <a:ext cx="7905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125" y="2238375"/>
            <a:ext cx="790575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GB"/>
              <a:t>Nord Pool Spot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EF25D20A-C5E5-4682-9BE8-F00EFC8055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709613" y="0"/>
            <a:ext cx="1089025" cy="115888"/>
          </a:xfrm>
          <a:prstGeom prst="rect">
            <a:avLst/>
          </a:prstGeom>
          <a:solidFill>
            <a:srgbClr val="588CC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28650" y="1647825"/>
            <a:ext cx="7916863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628650" y="6197600"/>
            <a:ext cx="7916863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838200" y="6257925"/>
            <a:ext cx="212725" cy="179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smtClean="0"/>
              <a:t>/</a:t>
            </a:r>
          </a:p>
        </p:txBody>
      </p:sp>
      <p:pic>
        <p:nvPicPr>
          <p:cNvPr id="1035" name="Picture 13" descr="NPS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6513" y="6292850"/>
            <a:ext cx="887412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</p:sldLayoutIdLst>
  <p:transition>
    <p:fade/>
  </p:transition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9075" indent="-219075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65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695325" indent="-2365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3" name="Picture 5" descr="_MG_1901_ppt"/>
          <p:cNvPicPr>
            <a:picLocks noChangeAspect="1" noChangeArrowheads="1"/>
          </p:cNvPicPr>
          <p:nvPr/>
        </p:nvPicPr>
        <p:blipFill>
          <a:blip r:embed="rId3" cstate="print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9125" y="1768475"/>
            <a:ext cx="7342188" cy="1470025"/>
          </a:xfrm>
        </p:spPr>
        <p:txBody>
          <a:bodyPr/>
          <a:lstStyle/>
          <a:p>
            <a:r>
              <a:rPr lang="en-GB" sz="3200" dirty="0" smtClean="0"/>
              <a:t>“How to </a:t>
            </a:r>
            <a:r>
              <a:rPr lang="en-GB" sz="3200" i="1" dirty="0" smtClean="0"/>
              <a:t>do</a:t>
            </a:r>
            <a:r>
              <a:rPr lang="en-GB" sz="3200" dirty="0" smtClean="0"/>
              <a:t> intraday capacity pricing in a continuous trade environment?”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en-GB" dirty="0" smtClean="0"/>
              <a:t>Input for discussion</a:t>
            </a:r>
            <a:endParaRPr lang="fi-FI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10 October 2011 </a:t>
            </a:r>
            <a:endParaRPr lang="nb-NO" dirty="0"/>
          </a:p>
        </p:txBody>
      </p:sp>
      <p:pic>
        <p:nvPicPr>
          <p:cNvPr id="135175" name="Picture 7" descr="NPS_logo_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9938" y="6153150"/>
            <a:ext cx="1454150" cy="530225"/>
          </a:xfrm>
          <a:prstGeom prst="rect">
            <a:avLst/>
          </a:prstGeom>
          <a:noFill/>
        </p:spPr>
      </p:pic>
      <p:pic>
        <p:nvPicPr>
          <p:cNvPr id="135177" name="Picture 9"/>
          <p:cNvPicPr>
            <a:picLocks noChangeAspect="1" noChangeArrowheads="1"/>
          </p:cNvPicPr>
          <p:nvPr/>
        </p:nvPicPr>
        <p:blipFill>
          <a:blip r:embed="rId5" cstate="print"/>
          <a:srcRect b="50000"/>
          <a:stretch>
            <a:fillRect/>
          </a:stretch>
        </p:blipFill>
        <p:spPr bwMode="auto">
          <a:xfrm>
            <a:off x="0" y="4972050"/>
            <a:ext cx="3771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1368425" y="3797300"/>
            <a:ext cx="7324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Karri Mäkelä, km@npspot.com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 txBox="1">
            <a:spLocks noGrp="1"/>
          </p:cNvSpPr>
          <p:nvPr/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sz="800"/>
              <a:t>Nord Pool Spot</a:t>
            </a:r>
          </a:p>
        </p:txBody>
      </p:sp>
      <p:sp>
        <p:nvSpPr>
          <p:cNvPr id="10243" name="Slide Number Placeholder 2"/>
          <p:cNvSpPr txBox="1">
            <a:spLocks noGrp="1"/>
          </p:cNvSpPr>
          <p:nvPr/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/>
            <a:fld id="{78BCECBF-4163-472A-8D70-3A7167B1F4E1}" type="slidenum">
              <a:rPr lang="en-GB" sz="800"/>
              <a:pPr algn="r"/>
              <a:t>2</a:t>
            </a:fld>
            <a:endParaRPr lang="en-GB" sz="8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660400"/>
            <a:ext cx="7905750" cy="1076325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dirty="0" smtClean="0"/>
              <a:t>Current situation</a:t>
            </a:r>
            <a:endParaRPr lang="en-US" sz="2000" b="0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95300" y="2284413"/>
            <a:ext cx="457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nb-NO" sz="1600">
              <a:latin typeface="Verdana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18182" y="1681488"/>
            <a:ext cx="81248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Historically the need for ID capacity pricing in Nordic Countries have not existed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Seldom capacity updates for congested links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Minor area of the interest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Principle have been to maximize the ATC to the Day Ahead market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Current solution in the Elbas market is  based on first come first serve principle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Congestion revenue delivered to one party of each trade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Not optimal principle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Nord Pool Spot don’t have any official position for or against of ID capacity pricing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0247" name="Footer Placeholder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Nord Pool Spot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3AD864-6B7B-49C1-B553-080E581A52F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 txBox="1">
            <a:spLocks noGrp="1"/>
          </p:cNvSpPr>
          <p:nvPr/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sz="800"/>
              <a:t>Nord Pool Spot</a:t>
            </a:r>
          </a:p>
        </p:txBody>
      </p:sp>
      <p:sp>
        <p:nvSpPr>
          <p:cNvPr id="10243" name="Slide Number Placeholder 2"/>
          <p:cNvSpPr txBox="1">
            <a:spLocks noGrp="1"/>
          </p:cNvSpPr>
          <p:nvPr/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/>
            <a:fld id="{78BCECBF-4163-472A-8D70-3A7167B1F4E1}" type="slidenum">
              <a:rPr lang="en-GB" sz="800"/>
              <a:pPr algn="r"/>
              <a:t>3</a:t>
            </a:fld>
            <a:endParaRPr lang="en-GB" sz="8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660400"/>
            <a:ext cx="7905750" cy="1076325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dirty="0" smtClean="0"/>
              <a:t>ID capacity pricing</a:t>
            </a:r>
            <a:endParaRPr lang="en-US" sz="2000" b="0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95300" y="2284413"/>
            <a:ext cx="457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nb-NO" sz="1600">
              <a:latin typeface="Verdana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95300" y="1901825"/>
            <a:ext cx="812482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Increase of the capacity leads into a global optimization problem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Publication of any ID capacity value should be coordinated in the whole market area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Should recalculation of capacity be connected to re-allocation of flows? 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Transparency:  Equal opportunity for all market parties to react on new information: Lead time before additional capacity is activated to the market?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</a:pPr>
            <a:endParaRPr lang="en-US" sz="2000" dirty="0" smtClean="0"/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0247" name="Footer Placeholder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Nord Pool Spot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3AD864-6B7B-49C1-B553-080E581A52FE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 txBox="1">
            <a:spLocks noGrp="1"/>
          </p:cNvSpPr>
          <p:nvPr/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sz="800"/>
              <a:t>Nord Pool Spot</a:t>
            </a:r>
          </a:p>
        </p:txBody>
      </p:sp>
      <p:sp>
        <p:nvSpPr>
          <p:cNvPr id="10243" name="Slide Number Placeholder 2"/>
          <p:cNvSpPr txBox="1">
            <a:spLocks noGrp="1"/>
          </p:cNvSpPr>
          <p:nvPr/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/>
            <a:fld id="{78BCECBF-4163-472A-8D70-3A7167B1F4E1}" type="slidenum">
              <a:rPr lang="en-GB" sz="800"/>
              <a:pPr algn="r"/>
              <a:t>4</a:t>
            </a:fld>
            <a:endParaRPr lang="en-GB" sz="8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660400"/>
            <a:ext cx="7905750" cy="1076325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dirty="0" smtClean="0"/>
              <a:t>Pricing principle, continuous trading</a:t>
            </a:r>
            <a:endParaRPr lang="en-US" sz="2000" b="0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95300" y="2284413"/>
            <a:ext cx="457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nb-NO" sz="1600">
              <a:latin typeface="Verdana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95300" y="1901825"/>
            <a:ext cx="8124825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Periodical 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Determined by the market parties</a:t>
            </a:r>
          </a:p>
          <a:p>
            <a:pPr marL="1109663" lvl="2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Hybrid solution of auction and continuous trade</a:t>
            </a:r>
          </a:p>
          <a:p>
            <a:pPr marL="1109663" lvl="2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Day Ahead as reference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Determined by TSO’s based on forecasting of the market condition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Dynamical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Continuous pricing of capacity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</a:pPr>
            <a:endParaRPr lang="en-US" sz="2000" dirty="0" smtClean="0"/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0247" name="Footer Placeholder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Nord Pool Spot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3AD864-6B7B-49C1-B553-080E581A52FE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 txBox="1">
            <a:spLocks noGrp="1"/>
          </p:cNvSpPr>
          <p:nvPr/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sz="800"/>
              <a:t>Nord Pool Spot</a:t>
            </a:r>
          </a:p>
        </p:txBody>
      </p:sp>
      <p:sp>
        <p:nvSpPr>
          <p:cNvPr id="10243" name="Slide Number Placeholder 2"/>
          <p:cNvSpPr txBox="1">
            <a:spLocks noGrp="1"/>
          </p:cNvSpPr>
          <p:nvPr/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/>
            <a:fld id="{78BCECBF-4163-472A-8D70-3A7167B1F4E1}" type="slidenum">
              <a:rPr lang="en-GB" sz="800"/>
              <a:pPr algn="r"/>
              <a:t>5</a:t>
            </a:fld>
            <a:endParaRPr lang="en-GB" sz="8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660400"/>
            <a:ext cx="7905750" cy="1076325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dirty="0" smtClean="0"/>
              <a:t>Pricing principle, continuous trading</a:t>
            </a:r>
            <a:endParaRPr lang="en-US" sz="2000" b="0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95300" y="2284413"/>
            <a:ext cx="457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nb-NO" sz="1600">
              <a:latin typeface="Verdana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60553" y="1923858"/>
            <a:ext cx="7535997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the day ahead market global optimal solution is created by calculating area prices and flows between areas. &gt;90% market is priced in the DA.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Difference between area prices creates foundation for the value of the scare capacity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No need to create complex pricing methods for congestion revenue to the intraday markets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Could DA function as the price setter for intraday?</a:t>
            </a:r>
          </a:p>
        </p:txBody>
      </p:sp>
      <p:sp>
        <p:nvSpPr>
          <p:cNvPr id="10247" name="Footer Placeholder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Nord Pool Spot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3AD864-6B7B-49C1-B553-080E581A52FE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 txBox="1">
            <a:spLocks noGrp="1"/>
          </p:cNvSpPr>
          <p:nvPr/>
        </p:nvSpPr>
        <p:spPr bwMode="auto">
          <a:xfrm>
            <a:off x="896938" y="6257925"/>
            <a:ext cx="28956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GB" sz="800"/>
              <a:t>Nord Pool Spot</a:t>
            </a:r>
          </a:p>
        </p:txBody>
      </p:sp>
      <p:sp>
        <p:nvSpPr>
          <p:cNvPr id="10243" name="Slide Number Placeholder 2"/>
          <p:cNvSpPr txBox="1">
            <a:spLocks noGrp="1"/>
          </p:cNvSpPr>
          <p:nvPr/>
        </p:nvSpPr>
        <p:spPr bwMode="auto">
          <a:xfrm>
            <a:off x="623888" y="6257925"/>
            <a:ext cx="2571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r"/>
            <a:fld id="{78BCECBF-4163-472A-8D70-3A7167B1F4E1}" type="slidenum">
              <a:rPr lang="en-GB" sz="800"/>
              <a:pPr algn="r"/>
              <a:t>6</a:t>
            </a:fld>
            <a:endParaRPr lang="en-GB" sz="8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660400"/>
            <a:ext cx="7905750" cy="1076325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dirty="0" smtClean="0"/>
              <a:t>Pricing principle, continuous trading</a:t>
            </a:r>
            <a:endParaRPr lang="en-US" sz="2000" b="0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95300" y="2284413"/>
            <a:ext cx="457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nb-NO" sz="1600">
              <a:latin typeface="Verdana" pitchFamily="34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550386" y="1890809"/>
            <a:ext cx="760209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the case congestion appears in the day ahead market but TSO’s can release additional capacity to ID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Capacity prices are fixed to be the same as in DA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case congestion appears in the intraday market but TSO’s can release additional capacity :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Zero price</a:t>
            </a:r>
          </a:p>
          <a:p>
            <a:pPr marL="195263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case of adverse trade increases congested connection:</a:t>
            </a:r>
          </a:p>
          <a:p>
            <a:pPr marL="652463" lvl="1" indent="-195263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Zero price</a:t>
            </a:r>
          </a:p>
        </p:txBody>
      </p:sp>
      <p:sp>
        <p:nvSpPr>
          <p:cNvPr id="10247" name="Footer Placeholder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Nord Pool Spot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3AD864-6B7B-49C1-B553-080E581A52FE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094DE"/>
      </a:dk2>
      <a:lt2>
        <a:srgbClr val="002349"/>
      </a:lt2>
      <a:accent1>
        <a:srgbClr val="1B398E"/>
      </a:accent1>
      <a:accent2>
        <a:srgbClr val="5BBDF3"/>
      </a:accent2>
      <a:accent3>
        <a:srgbClr val="FFFFFF"/>
      </a:accent3>
      <a:accent4>
        <a:srgbClr val="000000"/>
      </a:accent4>
      <a:accent5>
        <a:srgbClr val="ABAEC6"/>
      </a:accent5>
      <a:accent6>
        <a:srgbClr val="52ABDC"/>
      </a:accent6>
      <a:hlink>
        <a:srgbClr val="9BCF7E"/>
      </a:hlink>
      <a:folHlink>
        <a:srgbClr val="588CC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9ADA"/>
        </a:dk2>
        <a:lt2>
          <a:srgbClr val="002349"/>
        </a:lt2>
        <a:accent1>
          <a:srgbClr val="0050A8"/>
        </a:accent1>
        <a:accent2>
          <a:srgbClr val="A3CFFF"/>
        </a:accent2>
        <a:accent3>
          <a:srgbClr val="FFFFFF"/>
        </a:accent3>
        <a:accent4>
          <a:srgbClr val="000000"/>
        </a:accent4>
        <a:accent5>
          <a:srgbClr val="AAB3D1"/>
        </a:accent5>
        <a:accent6>
          <a:srgbClr val="93BBE7"/>
        </a:accent6>
        <a:hlink>
          <a:srgbClr val="00638A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9ADA"/>
        </a:dk2>
        <a:lt2>
          <a:srgbClr val="002349"/>
        </a:lt2>
        <a:accent1>
          <a:srgbClr val="466FA0"/>
        </a:accent1>
        <a:accent2>
          <a:srgbClr val="A3CFFF"/>
        </a:accent2>
        <a:accent3>
          <a:srgbClr val="FFFFFF"/>
        </a:accent3>
        <a:accent4>
          <a:srgbClr val="000000"/>
        </a:accent4>
        <a:accent5>
          <a:srgbClr val="B0BBCD"/>
        </a:accent5>
        <a:accent6>
          <a:srgbClr val="93BBE7"/>
        </a:accent6>
        <a:hlink>
          <a:srgbClr val="00638A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9ADA"/>
        </a:dk2>
        <a:lt2>
          <a:srgbClr val="002349"/>
        </a:lt2>
        <a:accent1>
          <a:srgbClr val="32308E"/>
        </a:accent1>
        <a:accent2>
          <a:srgbClr val="11BFDA"/>
        </a:accent2>
        <a:accent3>
          <a:srgbClr val="FFFFFF"/>
        </a:accent3>
        <a:accent4>
          <a:srgbClr val="000000"/>
        </a:accent4>
        <a:accent5>
          <a:srgbClr val="ADADC6"/>
        </a:accent5>
        <a:accent6>
          <a:srgbClr val="0EADC5"/>
        </a:accent6>
        <a:hlink>
          <a:srgbClr val="9BCF7E"/>
        </a:hlink>
        <a:folHlink>
          <a:srgbClr val="588C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ADA"/>
        </a:dk2>
        <a:lt2>
          <a:srgbClr val="002349"/>
        </a:lt2>
        <a:accent1>
          <a:srgbClr val="25398E"/>
        </a:accent1>
        <a:accent2>
          <a:srgbClr val="11BFDA"/>
        </a:accent2>
        <a:accent3>
          <a:srgbClr val="FFFFFF"/>
        </a:accent3>
        <a:accent4>
          <a:srgbClr val="000000"/>
        </a:accent4>
        <a:accent5>
          <a:srgbClr val="ACAEC6"/>
        </a:accent5>
        <a:accent6>
          <a:srgbClr val="0EADC5"/>
        </a:accent6>
        <a:hlink>
          <a:srgbClr val="9BCF7E"/>
        </a:hlink>
        <a:folHlink>
          <a:srgbClr val="588C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ect Content Type" ma:contentTypeID="0x010100CB9E85601ADC1E4F9BE64E701F38C77100546EA6BCD331914FB98445A71F4E5B9E" ma:contentTypeVersion="12" ma:contentTypeDescription="Select Content Type from drop-down above" ma:contentTypeScope="" ma:versionID="0a8a9fd2954342d8689b0054a64f346f">
  <xsd:schema xmlns:xsd="http://www.w3.org/2001/XMLSchema" xmlns:p="http://schemas.microsoft.com/office/2006/metadata/properties" xmlns:ns2="eecedeb9-13b3-4e62-b003-046c92e1668a" targetNamespace="http://schemas.microsoft.com/office/2006/metadata/properties" ma:root="true" ma:fieldsID="fa05ffe0f833c580e5dbc5ab6437f6d9" ns2:_=""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2:Select_x0020_Content_x0020_Type_x0020_Above"/>
                <xsd:element ref="ns2:Classification"/>
                <xsd:element ref="ns2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Select_x0020_Content_x0020_Type_x0020_Above" ma:index="1" ma:displayName="Select Content Type Above" ma:description="Ensure you select the correct Content Type" ma:internalName="Select_x0020_Content_x0020_Type_x0020_Above" ma:readOnly="false">
      <xsd:simpleType>
        <xsd:restriction base="dms:Text">
          <xsd:maxLength value="1"/>
        </xsd:restriction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2383FB06A5A1439267EC123EB2346E" ma:contentTypeVersion="21" ma:contentTypeDescription="Create a new document." ma:contentTypeScope="" ma:versionID="213e03ce9334f68d0a6db793cd5d345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ACER-2015-01661</_dlc_DocId>
    <_dlc_DocIdUrl xmlns="985daa2e-53d8-4475-82b8-9c7d25324e34">
      <Url>http://s-do-prod-ap/en/Electricity/Regional_initiatives/Meetings/Workshop_on_Capacity_Pricing/_layouts/DocIdRedir.aspx?ID=ACER-2015-01661</Url>
      <Description>ACER-2015-01661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FDE71BAF-DEE1-4922-9D27-ACF5969E0769}"/>
</file>

<file path=customXml/itemProps2.xml><?xml version="1.0" encoding="utf-8"?>
<ds:datastoreItem xmlns:ds="http://schemas.openxmlformats.org/officeDocument/2006/customXml" ds:itemID="{5155BADE-6439-4E52-9753-5C0B295AC150}"/>
</file>

<file path=customXml/itemProps3.xml><?xml version="1.0" encoding="utf-8"?>
<ds:datastoreItem xmlns:ds="http://schemas.openxmlformats.org/officeDocument/2006/customXml" ds:itemID="{B37F5084-8551-457B-882C-40639033ADE2}"/>
</file>

<file path=customXml/itemProps4.xml><?xml version="1.0" encoding="utf-8"?>
<ds:datastoreItem xmlns:ds="http://schemas.openxmlformats.org/officeDocument/2006/customXml" ds:itemID="{A4A17513-9C45-4E9A-890D-5942467AF18B}"/>
</file>

<file path=customXml/itemProps5.xml><?xml version="1.0" encoding="utf-8"?>
<ds:datastoreItem xmlns:ds="http://schemas.openxmlformats.org/officeDocument/2006/customXml" ds:itemID="{6A2EABFB-95C3-4F8F-B114-078D7A393085}"/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380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“How to do intraday capacity pricing in a continuous trade environment?”  Input for discussion</vt:lpstr>
      <vt:lpstr>Current situation</vt:lpstr>
      <vt:lpstr>ID capacity pricing</vt:lpstr>
      <vt:lpstr>Pricing principle, continuous trading</vt:lpstr>
      <vt:lpstr>Pricing principle, continuous trading</vt:lpstr>
      <vt:lpstr>Pricing principle, continuous trading</vt:lpstr>
    </vt:vector>
  </TitlesOfParts>
  <Company>Creuna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Nordpoolspot presentation on intraday capacity pricing options</dc:title>
  <dc:subject/>
  <dc:creator>Hilde Marken</dc:creator>
  <cp:lastModifiedBy>Karri Mäkelä</cp:lastModifiedBy>
  <cp:revision>180</cp:revision>
  <cp:lastPrinted>2011-09-05T13:04:21Z</cp:lastPrinted>
  <dcterms:created xsi:type="dcterms:W3CDTF">2010-05-27T09:18:27Z</dcterms:created>
  <dcterms:modified xsi:type="dcterms:W3CDTF">2011-10-07T06:06:24Z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0x010100B02383FB06A5A1439267EC123EB2346E</vt:lpwstr>
  </property>
  <property fmtid="{D5CDD505-2E9C-101B-9397-08002B2CF9AE}" pid="4" name="_dlc_DocIdItemGuid">
    <vt:lpwstr>2fd32fd2-18a4-4d23-a31b-8ea47732037f</vt:lpwstr>
  </property>
</Properties>
</file>